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29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14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34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6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38.xml" ContentType="application/vnd.openxmlformats-officedocument.presentationml.slide+xml"/>
  <Override PartName="/ppt/slides/slide18.xml" ContentType="application/vnd.openxmlformats-officedocument.presentationml.slide+xml"/>
  <Override PartName="/ppt/slides/slide41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37.xml" ContentType="application/vnd.openxmlformats-officedocument.presentationml.slide+xml"/>
  <Override PartName="/ppt/slides/slide16.xml" ContentType="application/vnd.openxmlformats-officedocument.presentationml.slide+xml"/>
  <Override PartName="/ppt/slides/slide40.xml" ContentType="application/vnd.openxmlformats-officedocument.presentationml.slide+xml"/>
  <Override PartName="/ppt/slides/slide2.xml" ContentType="application/vnd.openxmlformats-officedocument.presentationml.slide+xml"/>
  <Override PartName="/ppt/slides/slide23.xml" ContentType="application/vnd.openxmlformats-officedocument.presentationml.slide+xml"/>
  <Override PartName="/ppt/slides/slide5.xml" ContentType="application/vnd.openxmlformats-officedocument.presentationml.slide+xml"/>
  <Override PartName="/ppt/slides/slide32.xml" ContentType="application/vnd.openxmlformats-officedocument.presentationml.slide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3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34.xml.rels" ContentType="application/vnd.openxmlformats-package.relationships+xml"/>
  <Override PartName="/ppt/slides/_rels/slide32.xml.rels" ContentType="application/vnd.openxmlformats-package.relationships+xml"/>
  <Override PartName="/ppt/slides/_rels/slide30.xml.rels" ContentType="application/vnd.openxmlformats-package.relationships+xml"/>
  <Override PartName="/ppt/slides/_rels/slide23.xml.rels" ContentType="application/vnd.openxmlformats-package.relationships+xml"/>
  <Override PartName="/ppt/slides/_rels/slide2.xml.rels" ContentType="application/vnd.openxmlformats-package.relationships+xml"/>
  <Override PartName="/ppt/slides/_rels/slide11.xml.rels" ContentType="application/vnd.openxmlformats-package.relationships+xml"/>
  <Override PartName="/ppt/slides/_rels/slide16.xml.rels" ContentType="application/vnd.openxmlformats-package.relationships+xml"/>
  <Override PartName="/ppt/slides/_rels/slide5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28.xml.rels" ContentType="application/vnd.openxmlformats-package.relationships+xml"/>
  <Override PartName="/ppt/slides/_rels/slide1.xml.rels" ContentType="application/vnd.openxmlformats-package.relationships+xml"/>
  <Override PartName="/ppt/slides/_rels/slide41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25.xml.rels" ContentType="application/vnd.openxmlformats-package.relationships+xml"/>
  <Override PartName="/ppt/slides/_rels/slide29.xml.rels" ContentType="application/vnd.openxmlformats-package.relationships+xml"/>
  <Override PartName="/ppt/slides/_rels/slide36.xml.rels" ContentType="application/vnd.openxmlformats-package.relationships+xml"/>
  <Override PartName="/ppt/slides/_rels/slide10.xml.rels" ContentType="application/vnd.openxmlformats-package.relationships+xml"/>
  <Override PartName="/ppt/slides/_rels/slide37.xml.rels" ContentType="application/vnd.openxmlformats-package.relationships+xml"/>
  <Override PartName="/ppt/slides/_rels/slide27.xml.rels" ContentType="application/vnd.openxmlformats-package.relationships+xml"/>
  <Override PartName="/ppt/slides/_rels/slide38.xml.rels" ContentType="application/vnd.openxmlformats-package.relationships+xml"/>
  <Override PartName="/ppt/slides/_rels/slide33.xml.rels" ContentType="application/vnd.openxmlformats-package.relationships+xml"/>
  <Override PartName="/ppt/slides/_rels/slide40.xml.rels" ContentType="application/vnd.openxmlformats-package.relationships+xml"/>
  <Override PartName="/ppt/slides/_rels/slide24.xml.rels" ContentType="application/vnd.openxmlformats-package.relationships+xml"/>
  <Override PartName="/ppt/slides/_rels/slide35.xml.rels" ContentType="application/vnd.openxmlformats-package.relationships+xml"/>
  <Override PartName="/ppt/slides/_rels/slide39.xml.rels" ContentType="application/vnd.openxmlformats-package.relationships+xml"/>
  <Override PartName="/ppt/slides/_rels/slide8.xml.rels" ContentType="application/vnd.openxmlformats-package.relationships+xml"/>
  <Override PartName="/ppt/slides/_rels/slide31.xml.rels" ContentType="application/vnd.openxmlformats-package.relationships+xml"/>
  <Override PartName="/ppt/slides/_rels/slide42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slide31.xml" ContentType="application/vnd.openxmlformats-officedocument.presentationml.slide+xml"/>
  <Override PartName="/ppt/slides/slide39.xml" ContentType="application/vnd.openxmlformats-officedocument.presentationml.slide+xml"/>
  <Override PartName="/ppt/slides/slide20.xml" ContentType="application/vnd.openxmlformats-officedocument.presentationml.slide+xml"/>
  <Override PartName="/ppt/slides/slide22.xml" ContentType="application/vnd.openxmlformats-officedocument.presentationml.slide+xml"/>
  <Override PartName="/ppt/slides/slide25.xml" ContentType="application/vnd.openxmlformats-officedocument.presentationml.slide+xml"/>
  <Override PartName="/ppt/slides/slide21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28.xml" ContentType="application/vnd.openxmlformats-officedocument.presentationml.slide+xml"/>
  <Override PartName="/ppt/slides/slide42.xml" ContentType="application/vnd.openxmlformats-officedocument.presentationml.slide+xml"/>
  <Override PartName="/ppt/slides/slide12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media/image3.jpeg" ContentType="image/jpeg"/>
  <Override PartName="/ppt/media/image7.jpeg" ContentType="image/jpeg"/>
  <Override PartName="/ppt/media/image1.jpeg" ContentType="image/jpeg"/>
  <Override PartName="/ppt/media/image4.jpeg" ContentType="image/jpeg"/>
  <Override PartName="/ppt/media/media5.m4a" ContentType="audio/mp4"/>
  <Override PartName="/ppt/media/image8.jpeg" ContentType="image/jpeg"/>
  <Override PartName="/ppt/media/image9.jpeg" ContentType="image/jpeg"/>
  <Override PartName="/ppt/media/image6.png" ContentType="image/png"/>
  <Override PartName="/ppt/media/image10.jpeg" ContentType="image/jpeg"/>
  <Override PartName="/ppt/media/image2.jpeg" ContentType="image/jpeg"/>
  <Override PartName="/ppt/media/media11.mp4" ContentType="video/mp4"/>
  <Override PartName="/ppt/media/image12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presProps" Target="presProps.xml"/>
</Relationships>
</file>

<file path=ppt/media/image1.jpeg>
</file>

<file path=ppt/media/image10.jpeg>
</file>

<file path=ppt/media/image12.png>
</file>

<file path=ppt/media/image2.jpeg>
</file>

<file path=ppt/media/image3.jpeg>
</file>

<file path=ppt/media/image4.jpeg>
</file>

<file path=ppt/media/image6.png>
</file>

<file path=ppt/media/image7.jpeg>
</file>

<file path=ppt/media/image8.jpeg>
</file>

<file path=ppt/media/image9.jpeg>
</file>

<file path=ppt/media/media11.mp4>
</file>

<file path=ppt/media/media5.m4a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F709A69-8B51-434F-AEEF-35D2CE5E59D6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C285C78-7B58-45E6-95CF-4F16B94618DF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Second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Third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Fourth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Fifth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Sixth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Seventh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5FBAD47-36E1-4931-9152-EBD575B6768C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0488D02-C6BF-4E2B-A599-36E7951564C3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4102131-A3A2-4AD8-98B0-BCC0300678D1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3CABB8E-A817-4BE7-BD64-F5B35127FCDB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60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1CC5F1F-DBC4-4C2C-94DB-01914C7727FB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PlaceHolder 6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A16F9FD-9C37-4571-9EC4-1A6CDAB25CB5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" name="PlaceHolder 8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CDE1C43-E62E-4E0B-BA4F-EBFD82D35F40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455CA85-D844-481F-9309-74E54995E09E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chemeClr val="accent3">
            <a:lumMod val="60000"/>
            <a:lumOff val="40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03E3D7E-07B9-41F2-9B27-B3EB89DE650E}" type="slidenum">
              <a:rPr b="0" lang="en-IN" sz="1200" strike="noStrike" u="none">
                <a:solidFill>
                  <a:schemeClr val="dk1">
                    <a:tint val="82000"/>
                  </a:schemeClr>
                </a:solidFill>
                <a:effectLst/>
                <a:uFillTx/>
                <a:latin typeface="Aptos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4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4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4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audio" Target="../media/media5.m4a"/><Relationship Id="rId2" Type="http://schemas.microsoft.com/office/2007/relationships/media" Target="../media/media5.m4a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4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4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4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4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video" Target="../media/media11.mp4"/><Relationship Id="rId2" Type="http://schemas.microsoft.com/office/2007/relationships/media" Target="../media/media11.mp4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4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</a:t>
            </a: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(</a:t>
            </a:r>
            <a:r>
              <a:rPr b="0" lang="en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Black Hole)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60" name="TextBox 4"/>
          <p:cNvSpPr/>
          <p:nvPr/>
        </p:nvSpPr>
        <p:spPr>
          <a:xfrm>
            <a:off x="1062000" y="2760480"/>
            <a:ext cx="10419480" cy="1477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அறிமுகமும் அறிவியல் விளக்கமும்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en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Spacetime </a:t>
            </a:r>
            <a:r>
              <a:rPr b="0" lang="hi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வளைவு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77" name="TextBox 4"/>
          <p:cNvSpPr/>
          <p:nvPr/>
        </p:nvSpPr>
        <p:spPr>
          <a:xfrm>
            <a:off x="838080" y="1723320"/>
            <a:ext cx="10114560" cy="452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கருந்துளை உருவாக்கும் வளைவு மிக ஆழமானது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;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ஆகையால் எந்தவொரு பாதையும் வெளியேறாது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4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br>
              <a:rPr sz="4400"/>
            </a:br>
            <a:r>
              <a:rPr b="0" lang="hi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நிகழ்வு எல்லை </a:t>
            </a:r>
            <a:r>
              <a:rPr b="0" lang="en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(Event Horizon)</a:t>
            </a:r>
            <a:br>
              <a:rPr sz="4400"/>
            </a:b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79" name="TextBox 4"/>
          <p:cNvSpPr/>
          <p:nvPr/>
        </p:nvSpPr>
        <p:spPr>
          <a:xfrm>
            <a:off x="1110960" y="2277360"/>
            <a:ext cx="10352880" cy="2031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hi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இது ஒரு எல்லை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அதற்கு உள்ளே சென்றால்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hi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ஒளியே கூட வெளியே வர முடியாது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4400" strike="noStrike" u="none">
              <a:solidFill>
                <a:schemeClr val="dk1"/>
              </a:solidFill>
              <a:effectLst/>
              <a:uFillTx/>
              <a:latin typeface="Aptos Display"/>
            </a:endParaRPr>
          </a:p>
        </p:txBody>
      </p:sp>
      <p:pic>
        <p:nvPicPr>
          <p:cNvPr id="81" name="Content Placeholder 4" descr="A black hole with orange and yellow light&#10;&#10;AI-generated content may be incorrect."/>
          <p:cNvPicPr/>
          <p:nvPr/>
        </p:nvPicPr>
        <p:blipFill>
          <a:blip r:embed="rId1"/>
          <a:stretch/>
        </p:blipFill>
        <p:spPr>
          <a:xfrm>
            <a:off x="2249280" y="560520"/>
            <a:ext cx="7081200" cy="6333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55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br>
              <a:rPr sz="4400"/>
            </a:br>
            <a:r>
              <a:rPr b="0" lang="hi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சிங்குலாரிட்டி </a:t>
            </a:r>
            <a:r>
              <a:rPr b="0" lang="en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(Singularity)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83" name="TextBox 4"/>
          <p:cNvSpPr/>
          <p:nvPr/>
        </p:nvSpPr>
        <p:spPr>
          <a:xfrm>
            <a:off x="838080" y="2138760"/>
            <a:ext cx="10262160" cy="295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கருந்துளையின் மையத்தில் உள்ள முடிவில்லா அடர்த்தி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இங்கு இயற்பியல் விதிகள் செயலிழக்கின்றன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4400" strike="noStrike" u="none">
              <a:solidFill>
                <a:schemeClr val="dk1"/>
              </a:solidFill>
              <a:effectLst/>
              <a:uFillTx/>
              <a:latin typeface="Aptos Display"/>
            </a:endParaRPr>
          </a:p>
        </p:txBody>
      </p:sp>
      <p:pic>
        <p:nvPicPr>
          <p:cNvPr id="85" name="Content Placeholder 4" descr="A blue and orange grid with a black hole&#10;&#10;AI-generated content may be incorrect."/>
          <p:cNvPicPr/>
          <p:nvPr/>
        </p:nvPicPr>
        <p:blipFill>
          <a:blip r:embed="rId1"/>
          <a:stretch/>
        </p:blipFill>
        <p:spPr>
          <a:xfrm>
            <a:off x="1936800" y="263520"/>
            <a:ext cx="8062200" cy="64767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hi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கருந்துளையின் வகைகள்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87" name="TextBox 4"/>
          <p:cNvSpPr/>
          <p:nvPr/>
        </p:nvSpPr>
        <p:spPr>
          <a:xfrm>
            <a:off x="1199520" y="1169280"/>
            <a:ext cx="9408960" cy="427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1. Mini Black Holes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2. Stellar Black Holes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3. Supermassive Black Holes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1M – Solar Mass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4400" strike="noStrike" u="none">
              <a:solidFill>
                <a:schemeClr val="dk1"/>
              </a:solidFill>
              <a:effectLst/>
              <a:uFillTx/>
              <a:latin typeface="Aptos Display"/>
            </a:endParaRPr>
          </a:p>
        </p:txBody>
      </p:sp>
      <p:pic>
        <p:nvPicPr>
          <p:cNvPr id="89" name="Content Placeholder 4" descr="A black hole with orange circles&#10;&#10;AI-generated content may be incorrect."/>
          <p:cNvPicPr/>
          <p:nvPr/>
        </p:nvPicPr>
        <p:blipFill>
          <a:blip r:embed="rId1"/>
          <a:stretch/>
        </p:blipFill>
        <p:spPr>
          <a:xfrm>
            <a:off x="1838520" y="470520"/>
            <a:ext cx="7580160" cy="62866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hi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சிறிய கருந்துளைகள்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91" name="TextBox 4"/>
          <p:cNvSpPr/>
          <p:nvPr/>
        </p:nvSpPr>
        <p:spPr>
          <a:xfrm>
            <a:off x="1796760" y="3053880"/>
            <a:ext cx="9556560" cy="163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ஆரம்ப </a:t>
            </a: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பேரண்டத்தில் உருவான சிறிய கருந்துளைகள் என சில கருதல்கள்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 </a:t>
            </a: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நட்சத்திர கருந்துளைகள் 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93" name="TextBox 4"/>
          <p:cNvSpPr/>
          <p:nvPr/>
        </p:nvSpPr>
        <p:spPr>
          <a:xfrm>
            <a:off x="1110960" y="2277360"/>
            <a:ext cx="9704160" cy="267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நட்சத்திரங்கள் சுருங்கும்போது உருவாகும்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சூரியனை விட சில மடங்கு முதல் நூறு மடங்கு நிறையுள்ள கருந்துளைகள்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 மீ பெரும் கருந்துளை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பால்வழி அண்ட மையத்தில் இருக்கும் பெரிய கருந்துளை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சூரிய நிறையின் மில்லியன்–பில்லியன் மடங்கு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4400" strike="noStrike" u="none">
              <a:solidFill>
                <a:schemeClr val="dk1"/>
              </a:solidFill>
              <a:effectLst/>
              <a:uFillTx/>
              <a:latin typeface="Aptos Display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6000" strike="noStrike" u="none">
                <a:solidFill>
                  <a:srgbClr val="ff0000"/>
                </a:solidFill>
                <a:effectLst/>
                <a:uFillTx/>
                <a:latin typeface="Aptos"/>
              </a:rPr>
              <a:t>I.K.Lenin Tamilkovan</a:t>
            </a:r>
            <a:br>
              <a:rPr sz="6000"/>
            </a:br>
            <a:r>
              <a:rPr b="0" lang="en-US" sz="2800" strike="noStrike" u="none">
                <a:solidFill>
                  <a:srgbClr val="ff0000"/>
                </a:solidFill>
                <a:effectLst/>
                <a:uFillTx/>
                <a:latin typeface="Aptos"/>
              </a:rPr>
              <a:t>Science Communicator</a:t>
            </a:r>
            <a:br>
              <a:rPr sz="2800"/>
            </a:b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Content Placeholder 4" descr="A galaxy in space with stars&#10;&#10;AI-generated content may be incorrect."/>
          <p:cNvPicPr/>
          <p:nvPr/>
        </p:nvPicPr>
        <p:blipFill>
          <a:blip r:embed="rId1"/>
          <a:stretch/>
        </p:blipFill>
        <p:spPr>
          <a:xfrm>
            <a:off x="1266120" y="457200"/>
            <a:ext cx="9478080" cy="60400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hi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நமது </a:t>
            </a: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பால்வழி அண்ட மைய கருந்துளை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98" name="TextBox 4"/>
          <p:cNvSpPr/>
          <p:nvPr/>
        </p:nvSpPr>
        <p:spPr>
          <a:xfrm>
            <a:off x="943920" y="2277360"/>
            <a:ext cx="10333440" cy="218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Sagittarius A*</a:t>
            </a:r>
            <a:endParaRPr b="0" lang="en-US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சூரியனை விட 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4 </a:t>
            </a:r>
            <a:r>
              <a:rPr b="0" lang="hi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மில்லியன் மடங்கு கனமான கருந்துளை</a:t>
            </a:r>
            <a:r>
              <a:rPr b="0" lang="en-IN" sz="1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Content Placeholder 4" descr="A blue and orange grid with a black hole&#10;&#10;AI-generated content may be incorrect."/>
          <p:cNvPicPr/>
          <p:nvPr/>
        </p:nvPicPr>
        <p:blipFill>
          <a:blip r:embed="rId1"/>
          <a:stretch/>
        </p:blipFill>
        <p:spPr>
          <a:xfrm>
            <a:off x="2428560" y="561600"/>
            <a:ext cx="6823080" cy="55566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கருந்துளையின் ஈர்ப்புவிசை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அருகில் வருபவை அனைத்தையும் இழுக்கிறது —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கோள்கள்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வாயுக்கள்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நட்சத்திரங்கள்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ஒளி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 ஒளியை ஏன் விடாது</a:t>
            </a:r>
            <a:r>
              <a:rPr b="0" lang="en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?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விடுபடு திசைவேகம் 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= </a:t>
            </a: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ஒளியின் வேகத்தை விட அதிகம்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அதனால் ஒளி கூட வெளியேற முடியாது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en-IN" sz="53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Accretion Disk</a:t>
            </a:r>
            <a:br>
              <a:rPr sz="4400"/>
            </a:br>
            <a:endParaRPr b="0" lang="en-US" sz="53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கருந்துளையைச் சுற்றி சுழலும் சூடான வாயு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தூசி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துகள்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இவை மிக அதிக வெப்பத்தில் பிரகாசமாகத் தெரியும்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ஹாக்கிங் கதிர்வீச்சு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Stephen Hawking </a:t>
            </a: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முன்வைத்த கோட்பாடு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கருந்துளைகள் மெதுவாக ஆற்றலை வெளிப்படுத்தி சிறிதாகலாம்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108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rcRect l="-161051" t="-161051" r="-161051" b="-161051"/>
          <a:stretch>
            <a:fillRect/>
          </a:stretch>
        </p:blipFill>
        <p:spPr>
          <a:xfrm>
            <a:off x="10052280" y="4718160"/>
            <a:ext cx="2057040" cy="205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advTm="6000" p14:dur="2000"/>
    </mc:Choice>
    <mc:Fallback>
      <p:transition spd="slow" advTm="6000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1">
              <p:cMediaNode showWhenStopped="0">
                <p:cTn>
                  <p:stCondLst>
                    <p:cond delay="indefinite"/>
                  </p:stCondLst>
                  <p:endCondLst>
                    <p:cond delay="0" evt="onStopAudio"/>
                  </p:endCondLst>
                </p:cTn>
                <p:tgtEl>
                  <p:spTgt spid="108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கருந்துளையை கண்டறியும் முறை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 fontScale="85000" lnSpcReduction="9999"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அதை நேரடியாகக் காண முடியாது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ஆனால் அதன் விளைவுகளை காணலாம்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: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நட்சத்திரங்களின் விசித்திர இயக்கம்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X-</a:t>
            </a: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கதிர் கதிர்வீச்சு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ஈர்ப்பு அலைகள்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ஈர்ப்பு அலைகள்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இரண்டு கருந்துளைகள் அல்லது நியூட்ரான் நட்சத்திரங்கள் மோதும் போது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பேரண்டத்தில் அலைகள் உருவாகின்றன</a:t>
            </a: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4400" strike="noStrike" u="none">
              <a:solidFill>
                <a:schemeClr val="dk1"/>
              </a:solidFill>
              <a:effectLst/>
              <a:uFillTx/>
              <a:latin typeface="Aptos Display"/>
            </a:endParaRPr>
          </a:p>
        </p:txBody>
      </p:sp>
      <p:pic>
        <p:nvPicPr>
          <p:cNvPr id="114" name="Content Placeholder 4" descr="A blue and orange waves&#10;&#10;AI-generated content may be incorrect."/>
          <p:cNvPicPr/>
          <p:nvPr/>
        </p:nvPicPr>
        <p:blipFill>
          <a:blip r:embed="rId1"/>
          <a:stretch/>
        </p:blipFill>
        <p:spPr>
          <a:xfrm>
            <a:off x="1337040" y="550440"/>
            <a:ext cx="8838720" cy="60465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Instagram- “Lenin Tamilkovan”</a:t>
            </a:r>
            <a:br>
              <a:rPr sz="4400"/>
            </a:b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YouTube- “toyingwithscience”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LIGO </a:t>
            </a: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கண்டுபிடிப்பு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2015</a:t>
            </a: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ல் முதன்முதலாக ஈர்ப்பு அலைகள் கண்டறியப்பட்டன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இது கருந்துளைகள் இருப்பதை உறுதி செய்த முக்கிய ஆதாரம்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38080" y="-452160"/>
            <a:ext cx="10515240" cy="2142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LIGO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118" name="Content Placeholder 10" descr="A high angle view of a road&#10;&#10;AI-generated content may be incorrect."/>
          <p:cNvPicPr/>
          <p:nvPr/>
        </p:nvPicPr>
        <p:blipFill>
          <a:blip r:embed="rId1"/>
          <a:stretch/>
        </p:blipFill>
        <p:spPr>
          <a:xfrm>
            <a:off x="540720" y="934200"/>
            <a:ext cx="11277360" cy="57121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நிகழ் எல்லை தொலைநோக்கி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உலகம் முழுவதுமுள்ள தொலைநோக்கிகளை இணைத்து கருந்துளையின் நிழல் படம் எடுக்கப்பட்டது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 </a:t>
            </a: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முதல் கருந்துளை படம்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2019 – M87 Galaxy </a:t>
            </a: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கருந்துளையின் படம்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இதுவே மனிதகுலம் எடுத்த முதல் நேரடி சாட்சி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M 87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pic>
        <p:nvPicPr>
          <p:cNvPr id="124" name="Picture 4" descr="A bright light in the sky&#10;&#10;AI-generated content may be incorrect."/>
          <p:cNvPicPr/>
          <p:nvPr/>
        </p:nvPicPr>
        <p:blipFill>
          <a:blip r:embed="rId1"/>
          <a:stretch/>
        </p:blipFill>
        <p:spPr>
          <a:xfrm>
            <a:off x="3952440" y="1640880"/>
            <a:ext cx="4581360" cy="45356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buNone/>
            </a:pPr>
            <a:endParaRPr b="0" lang="en-US" sz="4400" strike="noStrike" u="none">
              <a:solidFill>
                <a:schemeClr val="dk1"/>
              </a:solidFill>
              <a:effectLst/>
              <a:uFillTx/>
              <a:latin typeface="Aptos Display"/>
            </a:endParaRPr>
          </a:p>
        </p:txBody>
      </p:sp>
      <p:pic>
        <p:nvPicPr>
          <p:cNvPr id="126" name="Content Placeholder 4" descr="A black hole in the sky&#10;&#10;AI-generated content may be incorrect."/>
          <p:cNvPicPr/>
          <p:nvPr/>
        </p:nvPicPr>
        <p:blipFill>
          <a:blip r:embed="rId1"/>
          <a:stretch/>
        </p:blipFill>
        <p:spPr>
          <a:xfrm>
            <a:off x="2074680" y="471960"/>
            <a:ext cx="7196760" cy="56926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 அருகே நேரம்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நேரம் மெதுவாகச் செல்கிறது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Spacetime curvature </a:t>
            </a: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காரணமாக 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gravitational time dilation.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75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000"/>
            </a:br>
            <a:r>
              <a:rPr b="0" lang="ta-IN" sz="40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 மற்றும் நேர பயணம்</a:t>
            </a:r>
            <a:br>
              <a:rPr sz="4000"/>
            </a:br>
            <a:endParaRPr b="0" lang="en-US" sz="40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இது அறிவியல் கற்பனை மட்டுமே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ஆனால் கோட்பாட்டில் சில சாத்தியங்கள் உள்ளன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hi-IN" sz="36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 மற்றும் </a:t>
            </a: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அறிவியல் புனை கதைகள்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32" name="TextBox 4"/>
          <p:cNvSpPr/>
          <p:nvPr/>
        </p:nvSpPr>
        <p:spPr>
          <a:xfrm>
            <a:off x="838080" y="2138760"/>
            <a:ext cx="10515240" cy="231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பல படங்கள்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புத்தகங்கள் கருந்துளையை அடிப்படையாகக் கொண்டவை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-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Interstellar, Star Trek </a:t>
            </a: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போன்றவை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பேரண்ட ஆராய்ச்சியில் கருந்துளையின் பங்கு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சார்பியல்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குவாண்டம் இயற்பியல்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அண்டவளர்ச்சி ஆகியவற்றை  கருந்துளைகள் ஆழமாக விளக்குகின்றன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 என்றால் என்ன</a:t>
            </a: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?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கருந்துளை என்பது மிக மிக அதிக ஈர்ப்பு விசை கொண்ட வான்   பொருள்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அதன் ஈர்ப்பு விசை மிக அதிகம்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அதாவது ஒளி கூட வெளியேற முடியாது</a:t>
            </a:r>
            <a:r>
              <a:rPr b="0" lang="en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 – சுருக்கம்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நட்சத்திர சுருங்கலால் உருவாகும்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ஒளியே வெளியேற முடியாத ஈர்ப்பு விசை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நிகழ்வு வரம்பு</a:t>
            </a: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சிங்குலாரிட்டி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28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அறிவியலில் மிக அதிசயமான பொருள்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48840" y="365040"/>
            <a:ext cx="9084600" cy="5811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8149" fill="hold"/>
                                        <p:tgtEl>
                                          <p:spTgt spid="1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seq>
              <p:cTn id="13" restart="whenNotActive" nodeType="interactiveSeq" fill="hold">
                <p:stCondLst>
                  <p:cond delay="0" evt="onClick">
                    <p:tgtEl>
                      <p:spTgt spid="137"/>
                    </p:tgtEl>
                  </p:cond>
                </p:stCondLst>
                <p:childTnLst>
                  <p:par>
                    <p:cTn id="14" fill="hold">
                      <p:stCondLst>
                        <p:cond delay="0" evt="onClick">
                          <p:tgtEl>
                            <p:spTgt spid="137"/>
                          </p:tgtEl>
                        </p:cond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>
              <p:cMediaNode>
                <p:cTn>
                  <p:stCondLst>
                    <p:cond delay="indefinite"/>
                  </p:stCondLst>
                </p:cTn>
                <p:tgtEl>
                  <p:spTgt spid="137"/>
                </p:tgtEl>
              </p:cMediaNode>
            </p:video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7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நன்றி</a:t>
            </a:r>
            <a:r>
              <a:rPr b="0" lang="en-IN" sz="7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!</a:t>
            </a:r>
            <a:endParaRPr b="0" lang="en-US" sz="7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47500" lnSpcReduction="19999"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br>
              <a:rPr sz="4000"/>
            </a:br>
            <a:br>
              <a:rPr sz="4000"/>
            </a:br>
            <a:r>
              <a:rPr b="0" lang="ta-IN" sz="40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கருந்துளைகள் எப்படி உருவாகின்றன</a:t>
            </a:r>
            <a:r>
              <a:rPr b="0" lang="en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?</a:t>
            </a:r>
            <a:br>
              <a:rPr sz="4400"/>
            </a:b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பெரிய அளவு கொண்ட நட்சத்திரங்கள் வாழ்க்கையின் இறுதியில் சுருங்கும்போது  கருந்துளை உருவாகும்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hi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நட்சத்திரத்தின் மரணம்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69" name="TextBox 4"/>
          <p:cNvSpPr/>
          <p:nvPr/>
        </p:nvSpPr>
        <p:spPr>
          <a:xfrm>
            <a:off x="570240" y="2277360"/>
            <a:ext cx="10783080" cy="255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நட்சத்திரம் எரிபொருளை 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(Hydrogen) </a:t>
            </a: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இழக்கும் போது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அது சுருங்கி ‘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Supernova’ </a:t>
            </a: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ஆக மாறுகிறது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 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4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br>
              <a:rPr sz="4400"/>
            </a:b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சூப்பர் நோவா வெடிப்புக்குப் பின்</a:t>
            </a:r>
            <a:br>
              <a:rPr sz="4400"/>
            </a:b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71" name="TextBox 4"/>
          <p:cNvSpPr/>
          <p:nvPr/>
        </p:nvSpPr>
        <p:spPr>
          <a:xfrm>
            <a:off x="1241280" y="1690560"/>
            <a:ext cx="10515240" cy="310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வெடிப்புக்குப் பின் 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</a:t>
            </a: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அதன் மையம் தாங்க முடியாத அழுத்தத்தில் 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, </a:t>
            </a: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சுருங்கி கருந்துளையாக மாறுகிறது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70000" lnSpcReduction="19999"/>
          </a:bodyPr>
          <a:p>
            <a:pPr indent="0" algn="ctr" defTabSz="914400">
              <a:lnSpc>
                <a:spcPct val="90000"/>
              </a:lnSpc>
              <a:buNone/>
            </a:pPr>
            <a:br>
              <a:rPr sz="4400"/>
            </a:br>
            <a:r>
              <a:rPr b="0" lang="ta-IN" sz="44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இயற்பியல் பின்னணி</a:t>
            </a:r>
            <a:br>
              <a:rPr sz="4400"/>
            </a:br>
            <a:endParaRPr b="0" lang="en-US" sz="44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கருந்துளை பற்றிய அறிவியல்  பொது சார்பியல் 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(General Relativity) </a:t>
            </a:r>
            <a:r>
              <a:rPr b="0" lang="ta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கருத்துக்களிலிருந்து வந்தது</a:t>
            </a:r>
            <a:r>
              <a:rPr b="0" lang="en-IN" sz="36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6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8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ஐன்ஸ்டைனின் </a:t>
            </a:r>
            <a:r>
              <a:rPr b="0" lang="ta-IN" sz="3200" strike="noStrike" u="none">
                <a:solidFill>
                  <a:schemeClr val="dk1"/>
                </a:solidFill>
                <a:effectLst/>
                <a:uFillTx/>
                <a:latin typeface="Aptos Display"/>
              </a:rPr>
              <a:t>பொதுச் சார்பியல்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Aptos"/>
            </a:endParaRPr>
          </a:p>
        </p:txBody>
      </p:sp>
      <p:sp>
        <p:nvSpPr>
          <p:cNvPr id="75" name="TextBox 4"/>
          <p:cNvSpPr/>
          <p:nvPr/>
        </p:nvSpPr>
        <p:spPr>
          <a:xfrm>
            <a:off x="1597680" y="1942920"/>
            <a:ext cx="10225080" cy="261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Spacetime (</a:t>
            </a: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கால–இடம்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) </a:t>
            </a: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வளைந்து செயல்படுகிறது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hi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அதில் பெரிய பொருள்கள் அதிக வளைவை உருவாக்குகின்றன</a:t>
            </a:r>
            <a:r>
              <a:rPr b="0" lang="en-IN" sz="3200" strike="noStrike" u="none">
                <a:solidFill>
                  <a:schemeClr val="dk1"/>
                </a:solidFill>
                <a:effectLst/>
                <a:uFillTx/>
                <a:latin typeface="Aptos"/>
              </a:rPr>
              <a:t>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 pitchFamily="0" charset="1"/>
        <a:ea typeface=""/>
        <a:cs typeface=""/>
      </a:majorFont>
      <a:minorFont>
        <a:latin typeface="Aptos" panose="0211000402020202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  <a:ln w="2540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LibreOffice/25.8.2.2$Linux_X86_64 LibreOffice_project/580$Build-2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2025-11-07T07:31:27Z</dcterms:created>
  <dc:creator>Lenin Tamilkovan</dc:creator>
  <dc:description/>
  <dc:language>en-US</dc:language>
  <cp:lastModifiedBy/>
  <cp:lastPrinted>2025-11-10T19:24:05Z</cp:lastPrinted>
  <dcterms:modified xsi:type="dcterms:W3CDTF">2025-11-10T19:26:48Z</dcterms:modified>
  <cp:revision>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42</vt:i4>
  </property>
</Properties>
</file>